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15" r:id="rId5"/>
    <p:sldMasterId id="2147493730" r:id="rId6"/>
    <p:sldMasterId id="2147493743" r:id="rId7"/>
    <p:sldMasterId id="2147493754" r:id="rId8"/>
    <p:sldMasterId id="2147493768" r:id="rId9"/>
    <p:sldMasterId id="2147493781" r:id="rId10"/>
    <p:sldMasterId id="2147493798" r:id="rId11"/>
  </p:sldMasterIdLst>
  <p:notesMasterIdLst>
    <p:notesMasterId r:id="rId122"/>
  </p:notesMasterIdLst>
  <p:handoutMasterIdLst>
    <p:handoutMasterId r:id="rId123"/>
  </p:handoutMasterIdLst>
  <p:sldIdLst>
    <p:sldId id="854" r:id="rId12"/>
    <p:sldId id="1047" r:id="rId13"/>
    <p:sldId id="1132" r:id="rId14"/>
    <p:sldId id="1206" r:id="rId15"/>
    <p:sldId id="1207" r:id="rId16"/>
    <p:sldId id="1208" r:id="rId17"/>
    <p:sldId id="1210" r:id="rId18"/>
    <p:sldId id="1209" r:id="rId19"/>
    <p:sldId id="1141" r:id="rId20"/>
    <p:sldId id="1145" r:id="rId21"/>
    <p:sldId id="1137" r:id="rId22"/>
    <p:sldId id="1142" r:id="rId23"/>
    <p:sldId id="1143" r:id="rId24"/>
    <p:sldId id="422" r:id="rId25"/>
    <p:sldId id="423" r:id="rId26"/>
    <p:sldId id="1144" r:id="rId27"/>
    <p:sldId id="482" r:id="rId28"/>
    <p:sldId id="1139" r:id="rId29"/>
    <p:sldId id="1149" r:id="rId30"/>
    <p:sldId id="257" r:id="rId31"/>
    <p:sldId id="261" r:id="rId32"/>
    <p:sldId id="478" r:id="rId33"/>
    <p:sldId id="480" r:id="rId34"/>
    <p:sldId id="262" r:id="rId35"/>
    <p:sldId id="486" r:id="rId36"/>
    <p:sldId id="487" r:id="rId37"/>
    <p:sldId id="499" r:id="rId38"/>
    <p:sldId id="398" r:id="rId39"/>
    <p:sldId id="1140" r:id="rId40"/>
    <p:sldId id="1146" r:id="rId41"/>
    <p:sldId id="491" r:id="rId42"/>
    <p:sldId id="264" r:id="rId43"/>
    <p:sldId id="322" r:id="rId44"/>
    <p:sldId id="266" r:id="rId45"/>
    <p:sldId id="415" r:id="rId46"/>
    <p:sldId id="323" r:id="rId47"/>
    <p:sldId id="548" r:id="rId48"/>
    <p:sldId id="498" r:id="rId49"/>
    <p:sldId id="494" r:id="rId50"/>
    <p:sldId id="496" r:id="rId51"/>
    <p:sldId id="500" r:id="rId52"/>
    <p:sldId id="497" r:id="rId53"/>
    <p:sldId id="501" r:id="rId54"/>
    <p:sldId id="1147" r:id="rId55"/>
    <p:sldId id="282" r:id="rId56"/>
    <p:sldId id="504" r:id="rId57"/>
    <p:sldId id="544" r:id="rId58"/>
    <p:sldId id="283" r:id="rId59"/>
    <p:sldId id="545" r:id="rId60"/>
    <p:sldId id="424" r:id="rId61"/>
    <p:sldId id="290" r:id="rId62"/>
    <p:sldId id="291" r:id="rId63"/>
    <p:sldId id="425" r:id="rId64"/>
    <p:sldId id="295" r:id="rId65"/>
    <p:sldId id="426" r:id="rId66"/>
    <p:sldId id="297" r:id="rId67"/>
    <p:sldId id="296" r:id="rId68"/>
    <p:sldId id="427" r:id="rId69"/>
    <p:sldId id="433" r:id="rId70"/>
    <p:sldId id="546" r:id="rId71"/>
    <p:sldId id="1150" r:id="rId72"/>
    <p:sldId id="547" r:id="rId73"/>
    <p:sldId id="1148" r:id="rId74"/>
    <p:sldId id="432" r:id="rId75"/>
    <p:sldId id="519" r:id="rId76"/>
    <p:sldId id="400" r:id="rId77"/>
    <p:sldId id="428" r:id="rId78"/>
    <p:sldId id="401" r:id="rId79"/>
    <p:sldId id="402" r:id="rId80"/>
    <p:sldId id="520" r:id="rId81"/>
    <p:sldId id="521" r:id="rId82"/>
    <p:sldId id="522" r:id="rId83"/>
    <p:sldId id="411" r:id="rId84"/>
    <p:sldId id="1151" r:id="rId85"/>
    <p:sldId id="657" r:id="rId86"/>
    <p:sldId id="658" r:id="rId87"/>
    <p:sldId id="659" r:id="rId88"/>
    <p:sldId id="660" r:id="rId89"/>
    <p:sldId id="258" r:id="rId90"/>
    <p:sldId id="1170" r:id="rId91"/>
    <p:sldId id="1198" r:id="rId92"/>
    <p:sldId id="1199" r:id="rId93"/>
    <p:sldId id="1200" r:id="rId94"/>
    <p:sldId id="1201" r:id="rId95"/>
    <p:sldId id="1202" r:id="rId96"/>
    <p:sldId id="1205" r:id="rId97"/>
    <p:sldId id="1203" r:id="rId98"/>
    <p:sldId id="1204" r:id="rId99"/>
    <p:sldId id="1197" r:id="rId100"/>
    <p:sldId id="1156" r:id="rId101"/>
    <p:sldId id="1169" r:id="rId102"/>
    <p:sldId id="1171" r:id="rId103"/>
    <p:sldId id="758" r:id="rId104"/>
    <p:sldId id="759" r:id="rId105"/>
    <p:sldId id="760" r:id="rId106"/>
    <p:sldId id="762" r:id="rId107"/>
    <p:sldId id="763" r:id="rId108"/>
    <p:sldId id="764" r:id="rId109"/>
    <p:sldId id="765" r:id="rId110"/>
    <p:sldId id="766" r:id="rId111"/>
    <p:sldId id="767" r:id="rId112"/>
    <p:sldId id="768" r:id="rId113"/>
    <p:sldId id="769" r:id="rId114"/>
    <p:sldId id="770" r:id="rId115"/>
    <p:sldId id="771" r:id="rId116"/>
    <p:sldId id="772" r:id="rId117"/>
    <p:sldId id="773" r:id="rId118"/>
    <p:sldId id="774" r:id="rId119"/>
    <p:sldId id="775" r:id="rId120"/>
    <p:sldId id="1152" r:id="rId12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94"/>
    <p:restoredTop sz="97000"/>
  </p:normalViewPr>
  <p:slideViewPr>
    <p:cSldViewPr snapToObjects="1">
      <p:cViewPr varScale="1">
        <p:scale>
          <a:sx n="196" d="100"/>
          <a:sy n="196" d="100"/>
        </p:scale>
        <p:origin x="192" y="27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presProps" Target="pres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3/25/22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293281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80</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088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71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03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552851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51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9624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3511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0012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33167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66021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6060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8922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4816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55194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34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9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03483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58562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66981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50592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258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7888013"/>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90298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612616997"/>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166990266"/>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53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7986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867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5737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83527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57091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79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94427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54699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93840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01715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968326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579753325"/>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3/25/22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3/25/22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3/25/22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49174892"/>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6636478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7.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808345"/>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182A220C-696E-B241-84A7-6FD150333C20}"/>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021548499"/>
      </p:ext>
    </p:extLst>
  </p:cSld>
  <p:clrMap bg1="lt1" tx1="dk1" bg2="lt2" tx2="dk2" accent1="accent1" accent2="accent2" accent3="accent3" accent4="accent4" accent5="accent5" accent6="accent6" hlink="hlink" folHlink="folHlink"/>
  <p:sldLayoutIdLst>
    <p:sldLayoutId id="2147493731" r:id="rId1"/>
    <p:sldLayoutId id="2147493732" r:id="rId2"/>
    <p:sldLayoutId id="2147493733" r:id="rId3"/>
    <p:sldLayoutId id="2147493734" r:id="rId4"/>
    <p:sldLayoutId id="2147493735" r:id="rId5"/>
    <p:sldLayoutId id="2147493736" r:id="rId6"/>
    <p:sldLayoutId id="2147493737" r:id="rId7"/>
    <p:sldLayoutId id="2147493738" r:id="rId8"/>
    <p:sldLayoutId id="2147493740" r:id="rId9"/>
    <p:sldLayoutId id="2147493741" r:id="rId10"/>
    <p:sldLayoutId id="214749374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 SQL (I), Module II (I)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0" r:id="rId7"/>
    <p:sldLayoutId id="2147493751" r:id="rId8"/>
    <p:sldLayoutId id="2147493752" r:id="rId9"/>
    <p:sldLayoutId id="214749375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178959"/>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 id="2147493766" r:id="rId12"/>
    <p:sldLayoutId id="214749376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3/25/22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08" r:id="rId10"/>
    <p:sldLayoutId id="2147493809" r:id="rId11"/>
    <p:sldLayoutId id="2147493810"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4.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4.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4.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3.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3.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3.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3.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4.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4.xml"/><Relationship Id="rId4" Type="http://schemas.openxmlformats.org/officeDocument/2006/relationships/image" Target="../media/image92.png"/></Relationships>
</file>

<file path=ppt/slides/_rels/slide109.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png"/><Relationship Id="rId1" Type="http://schemas.openxmlformats.org/officeDocument/2006/relationships/slideLayout" Target="../slideLayouts/slideLayout94.xml"/><Relationship Id="rId4" Type="http://schemas.openxmlformats.org/officeDocument/2006/relationships/image" Target="../media/image95.tiff"/></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tiff"/><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34.xml"/><Relationship Id="rId4" Type="http://schemas.openxmlformats.org/officeDocument/2006/relationships/image" Target="../media/image40.tiff"/></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40.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48.sv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57.xml"/><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52.sv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7.xml"/><Relationship Id="rId4" Type="http://schemas.openxmlformats.org/officeDocument/2006/relationships/image" Target="../media/image54.svg"/></Relationships>
</file>

<file path=ppt/slides/_rels/slide5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40.xml"/><Relationship Id="rId4" Type="http://schemas.openxmlformats.org/officeDocument/2006/relationships/hyperlink" Target="https://en.wikipedia.org/wiki/Page_replacement_algorithm#The_theoretically_optimal_page_replacement_algorithm"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84.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84.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4.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2.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84.xml"/></Relationships>
</file>

<file path=ppt/slides/_rels/slide8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84.xml"/></Relationships>
</file>

<file path=ppt/slides/_rels/slide84.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4.xml"/></Relationships>
</file>

<file path=ppt/slides/_rels/slide88.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84.xml"/></Relationships>
</file>

<file path=ppt/slides/_rels/slide8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4.xml"/></Relationships>
</file>

<file path=ppt/slides/_rels/slide91.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84.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4.xml"/></Relationships>
</file>

<file path=ppt/slides/_rels/slide9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93.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3.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3.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3.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4.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9: No SQL (1), Module II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Take a Test Drive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4B9A6C41-CCD0-A843-BE4B-D18D870AB9F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884575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module II,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10" name="TextBox 11">
            <a:extLst>
              <a:ext uri="{FF2B5EF4-FFF2-40B4-BE49-F238E27FC236}">
                <a16:creationId xmlns:a16="http://schemas.microsoft.com/office/drawing/2014/main" id="{33869F39-7EA9-7D44-882A-06A4334E1619}"/>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418035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 lecture from cranky grandpa on “initiative.”</a:t>
            </a:r>
          </a:p>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449148" y="998354"/>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97476" y="2396758"/>
            <a:ext cx="4618476" cy="1631216"/>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p:txBody>
      </p:sp>
      <p:cxnSp>
        <p:nvCxnSpPr>
          <p:cNvPr id="7" name="Straight Arrow Connector 6">
            <a:extLst>
              <a:ext uri="{FF2B5EF4-FFF2-40B4-BE49-F238E27FC236}">
                <a16:creationId xmlns:a16="http://schemas.microsoft.com/office/drawing/2014/main" id="{1AEDC2E0-F680-B24F-BAA5-4A748CA8EB51}"/>
              </a:ext>
            </a:extLst>
          </p:cNvPr>
          <p:cNvCxnSpPr/>
          <p:nvPr/>
        </p:nvCxnSpPr>
        <p:spPr>
          <a:xfrm flipV="1">
            <a:off x="7351461" y="1493654"/>
            <a:ext cx="0" cy="8452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Crank Grandpa Speaks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20752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B3DC0E-3964-2F48-9502-1891DF50FAA8}"/>
              </a:ext>
            </a:extLst>
          </p:cNvPr>
          <p:cNvSpPr>
            <a:spLocks noGrp="1"/>
          </p:cNvSpPr>
          <p:nvPr>
            <p:ph type="title"/>
          </p:nvPr>
        </p:nvSpPr>
        <p:spPr/>
        <p:txBody>
          <a:bodyPr/>
          <a:lstStyle/>
          <a:p>
            <a:r>
              <a:rPr lang="en-US" dirty="0"/>
              <a:t>Kids These Days ... ...</a:t>
            </a:r>
          </a:p>
        </p:txBody>
      </p:sp>
      <p:pic>
        <p:nvPicPr>
          <p:cNvPr id="1028" name="Picture 4" descr="grumpy old man - Kids these days In my youth...">
            <a:extLst>
              <a:ext uri="{FF2B5EF4-FFF2-40B4-BE49-F238E27FC236}">
                <a16:creationId xmlns:a16="http://schemas.microsoft.com/office/drawing/2014/main" id="{5C37B39A-FFDD-3F45-9D07-9E178754A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44" y="768350"/>
            <a:ext cx="3606800" cy="3606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00E5AB3-B644-C941-BE1A-9FCE676AB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768350"/>
            <a:ext cx="4495800" cy="340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745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63D721-4820-2040-B514-FC1E07A97C04}"/>
              </a:ext>
            </a:extLst>
          </p:cNvPr>
          <p:cNvSpPr>
            <a:spLocks noGrp="1"/>
          </p:cNvSpPr>
          <p:nvPr>
            <p:ph idx="1"/>
          </p:nvPr>
        </p:nvSpPr>
        <p:spPr>
          <a:xfrm>
            <a:off x="76200" y="2800350"/>
            <a:ext cx="4876800" cy="1828800"/>
          </a:xfrm>
        </p:spPr>
        <p:txBody>
          <a:bodyPr/>
          <a:lstStyle/>
          <a:p>
            <a:r>
              <a:rPr lang="en-US" sz="1600" dirty="0"/>
              <a:t>Google usually is not grumpy or snarky.</a:t>
            </a:r>
          </a:p>
          <a:p>
            <a:r>
              <a:rPr lang="en-US" sz="1600" dirty="0"/>
              <a:t>Professors, at least yours, is snarky.</a:t>
            </a:r>
          </a:p>
          <a:p>
            <a:r>
              <a:rPr lang="en-US" sz="1600" dirty="0"/>
              <a:t>If you think I am snarky, wait until you meet</a:t>
            </a:r>
            <a:br>
              <a:rPr lang="en-US" sz="1600" dirty="0"/>
            </a:br>
            <a:r>
              <a:rPr lang="en-US" sz="1600" dirty="0"/>
              <a:t>your manager or some executive at work.</a:t>
            </a:r>
          </a:p>
          <a:p>
            <a:r>
              <a:rPr lang="en-US" sz="1600" b="1" dirty="0"/>
              <a:t>Show initiative. Think. You are the best and the brightest of you generation. LEAD!</a:t>
            </a:r>
          </a:p>
        </p:txBody>
      </p:sp>
      <p:sp>
        <p:nvSpPr>
          <p:cNvPr id="3" name="Title 2">
            <a:extLst>
              <a:ext uri="{FF2B5EF4-FFF2-40B4-BE49-F238E27FC236}">
                <a16:creationId xmlns:a16="http://schemas.microsoft.com/office/drawing/2014/main" id="{4677CCB0-716F-F847-B8B9-E984E695426A}"/>
              </a:ext>
            </a:extLst>
          </p:cNvPr>
          <p:cNvSpPr>
            <a:spLocks noGrp="1"/>
          </p:cNvSpPr>
          <p:nvPr>
            <p:ph type="title"/>
          </p:nvPr>
        </p:nvSpPr>
        <p:spPr/>
        <p:txBody>
          <a:bodyPr/>
          <a:lstStyle/>
          <a:p>
            <a:r>
              <a:rPr lang="en-US" dirty="0"/>
              <a:t>Show Initiative</a:t>
            </a:r>
          </a:p>
        </p:txBody>
      </p:sp>
      <p:pic>
        <p:nvPicPr>
          <p:cNvPr id="4" name="Picture 3">
            <a:extLst>
              <a:ext uri="{FF2B5EF4-FFF2-40B4-BE49-F238E27FC236}">
                <a16:creationId xmlns:a16="http://schemas.microsoft.com/office/drawing/2014/main" id="{27B70225-D16C-0342-9226-A075E4766D07}"/>
              </a:ext>
            </a:extLst>
          </p:cNvPr>
          <p:cNvPicPr>
            <a:picLocks noChangeAspect="1"/>
          </p:cNvPicPr>
          <p:nvPr/>
        </p:nvPicPr>
        <p:blipFill>
          <a:blip r:embed="rId2"/>
          <a:stretch>
            <a:fillRect/>
          </a:stretch>
        </p:blipFill>
        <p:spPr>
          <a:xfrm>
            <a:off x="161221" y="666750"/>
            <a:ext cx="6259961" cy="2034672"/>
          </a:xfrm>
          <a:prstGeom prst="rect">
            <a:avLst/>
          </a:prstGeom>
        </p:spPr>
      </p:pic>
      <p:pic>
        <p:nvPicPr>
          <p:cNvPr id="5" name="Picture 4">
            <a:extLst>
              <a:ext uri="{FF2B5EF4-FFF2-40B4-BE49-F238E27FC236}">
                <a16:creationId xmlns:a16="http://schemas.microsoft.com/office/drawing/2014/main" id="{B7C198BE-4DBF-A84B-84ED-0E307C11F16B}"/>
              </a:ext>
            </a:extLst>
          </p:cNvPr>
          <p:cNvPicPr>
            <a:picLocks noChangeAspect="1"/>
          </p:cNvPicPr>
          <p:nvPr/>
        </p:nvPicPr>
        <p:blipFill>
          <a:blip r:embed="rId3"/>
          <a:stretch>
            <a:fillRect/>
          </a:stretch>
        </p:blipFill>
        <p:spPr>
          <a:xfrm>
            <a:off x="5105400" y="1137951"/>
            <a:ext cx="3340942" cy="3461253"/>
          </a:xfrm>
          <a:prstGeom prst="rect">
            <a:avLst/>
          </a:prstGeom>
        </p:spPr>
      </p:pic>
    </p:spTree>
    <p:extLst>
      <p:ext uri="{BB962C8B-B14F-4D97-AF65-F5344CB8AC3E}">
        <p14:creationId xmlns:p14="http://schemas.microsoft.com/office/powerpoint/2010/main" val="3270235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63</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9: No SQL (I), Module II (I)</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86BC64-B4A6-914F-964F-8438B471F5E1}"/>
              </a:ext>
            </a:extLst>
          </p:cNvPr>
          <p:cNvSpPr>
            <a:spLocks noGrp="1"/>
          </p:cNvSpPr>
          <p:nvPr>
            <p:ph type="title"/>
          </p:nvPr>
        </p:nvSpPr>
        <p:spPr/>
        <p:txBody>
          <a:bodyPr/>
          <a:lstStyle/>
          <a:p>
            <a:r>
              <a:rPr lang="en-US" dirty="0"/>
              <a:t>Requirements Documents are Confusing</a:t>
            </a:r>
          </a:p>
        </p:txBody>
      </p:sp>
      <p:pic>
        <p:nvPicPr>
          <p:cNvPr id="2050" name="Picture 2" descr="Image">
            <a:extLst>
              <a:ext uri="{FF2B5EF4-FFF2-40B4-BE49-F238E27FC236}">
                <a16:creationId xmlns:a16="http://schemas.microsoft.com/office/drawing/2014/main" id="{0583CC49-34EC-9E42-AE9E-7BDDAB35B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819" y="1321084"/>
            <a:ext cx="4776248"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31DE5F6-F596-A347-91C8-8003944022D8}"/>
              </a:ext>
            </a:extLst>
          </p:cNvPr>
          <p:cNvPicPr>
            <a:picLocks noChangeAspect="1"/>
          </p:cNvPicPr>
          <p:nvPr/>
        </p:nvPicPr>
        <p:blipFill>
          <a:blip r:embed="rId3"/>
          <a:stretch>
            <a:fillRect/>
          </a:stretch>
        </p:blipFill>
        <p:spPr>
          <a:xfrm>
            <a:off x="3321350" y="751632"/>
            <a:ext cx="5714716" cy="289732"/>
          </a:xfrm>
          <a:prstGeom prst="rect">
            <a:avLst/>
          </a:prstGeom>
        </p:spPr>
      </p:pic>
      <p:sp>
        <p:nvSpPr>
          <p:cNvPr id="11" name="TextBox 10">
            <a:extLst>
              <a:ext uri="{FF2B5EF4-FFF2-40B4-BE49-F238E27FC236}">
                <a16:creationId xmlns:a16="http://schemas.microsoft.com/office/drawing/2014/main" id="{DD81F196-4764-D340-999F-5FFE404178BD}"/>
              </a:ext>
            </a:extLst>
          </p:cNvPr>
          <p:cNvSpPr txBox="1"/>
          <p:nvPr/>
        </p:nvSpPr>
        <p:spPr>
          <a:xfrm>
            <a:off x="3962400" y="487222"/>
            <a:ext cx="4356385" cy="338554"/>
          </a:xfrm>
          <a:prstGeom prst="rect">
            <a:avLst/>
          </a:prstGeom>
          <a:noFill/>
        </p:spPr>
        <p:txBody>
          <a:bodyPr wrap="none" rtlCol="0">
            <a:spAutoFit/>
          </a:bodyPr>
          <a:lstStyle/>
          <a:p>
            <a:r>
              <a:rPr lang="en-US" sz="1600" dirty="0"/>
              <a:t>From mid-semester course/instructor evaluations.</a:t>
            </a:r>
          </a:p>
        </p:txBody>
      </p:sp>
      <p:sp>
        <p:nvSpPr>
          <p:cNvPr id="12" name="TextBox 11">
            <a:extLst>
              <a:ext uri="{FF2B5EF4-FFF2-40B4-BE49-F238E27FC236}">
                <a16:creationId xmlns:a16="http://schemas.microsoft.com/office/drawing/2014/main" id="{E4D80760-59B5-0F4B-A00B-4A7AC5DFA204}"/>
              </a:ext>
            </a:extLst>
          </p:cNvPr>
          <p:cNvSpPr txBox="1"/>
          <p:nvPr/>
        </p:nvSpPr>
        <p:spPr>
          <a:xfrm>
            <a:off x="4114800" y="1004164"/>
            <a:ext cx="2150717" cy="307777"/>
          </a:xfrm>
          <a:prstGeom prst="rect">
            <a:avLst/>
          </a:prstGeom>
          <a:noFill/>
        </p:spPr>
        <p:txBody>
          <a:bodyPr wrap="none" rtlCol="0">
            <a:spAutoFit/>
          </a:bodyPr>
          <a:lstStyle/>
          <a:p>
            <a:r>
              <a:rPr lang="en-US" sz="1400" dirty="0"/>
              <a:t>What your jobs will be like.</a:t>
            </a:r>
          </a:p>
        </p:txBody>
      </p:sp>
      <p:pic>
        <p:nvPicPr>
          <p:cNvPr id="2052" name="Picture 4" descr="We're safe : r/ProgrammerHumor">
            <a:extLst>
              <a:ext uri="{FF2B5EF4-FFF2-40B4-BE49-F238E27FC236}">
                <a16:creationId xmlns:a16="http://schemas.microsoft.com/office/drawing/2014/main" id="{E4BF651E-A5F7-D543-A5EA-A0BB4DE39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846528"/>
            <a:ext cx="256493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EEF5CF6-46BE-A243-A6A2-660D9E0D8820}"/>
              </a:ext>
            </a:extLst>
          </p:cNvPr>
          <p:cNvPicPr>
            <a:picLocks noChangeAspect="1"/>
          </p:cNvPicPr>
          <p:nvPr/>
        </p:nvPicPr>
        <p:blipFill>
          <a:blip r:embed="rId5"/>
          <a:stretch>
            <a:fillRect/>
          </a:stretch>
        </p:blipFill>
        <p:spPr>
          <a:xfrm>
            <a:off x="107934" y="534491"/>
            <a:ext cx="3769091" cy="4074517"/>
          </a:xfrm>
          <a:prstGeom prst="rect">
            <a:avLst/>
          </a:prstGeom>
        </p:spPr>
      </p:pic>
    </p:spTree>
    <p:extLst>
      <p:ext uri="{BB962C8B-B14F-4D97-AF65-F5344CB8AC3E}">
        <p14:creationId xmlns:p14="http://schemas.microsoft.com/office/powerpoint/2010/main" val="15371747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9: NoSQL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047F06-8162-9F42-BAE5-BDBEAEE93767}"/>
              </a:ext>
            </a:extLst>
          </p:cNvPr>
          <p:cNvSpPr>
            <a:spLocks noGrp="1"/>
          </p:cNvSpPr>
          <p:nvPr>
            <p:ph type="title"/>
          </p:nvPr>
        </p:nvSpPr>
        <p:spPr/>
        <p:txBody>
          <a:bodyPr/>
          <a:lstStyle/>
          <a:p>
            <a:r>
              <a:rPr lang="en-US" dirty="0"/>
              <a:t>Requirements Documents are Confusing</a:t>
            </a:r>
          </a:p>
        </p:txBody>
      </p:sp>
      <p:pic>
        <p:nvPicPr>
          <p:cNvPr id="5" name="Picture 4">
            <a:extLst>
              <a:ext uri="{FF2B5EF4-FFF2-40B4-BE49-F238E27FC236}">
                <a16:creationId xmlns:a16="http://schemas.microsoft.com/office/drawing/2014/main" id="{C6341662-4BC8-E649-AFE2-B847C26A0424}"/>
              </a:ext>
            </a:extLst>
          </p:cNvPr>
          <p:cNvPicPr>
            <a:picLocks noChangeAspect="1"/>
          </p:cNvPicPr>
          <p:nvPr/>
        </p:nvPicPr>
        <p:blipFill>
          <a:blip r:embed="rId2"/>
          <a:stretch>
            <a:fillRect/>
          </a:stretch>
        </p:blipFill>
        <p:spPr>
          <a:xfrm>
            <a:off x="118353" y="590550"/>
            <a:ext cx="4764682" cy="1653761"/>
          </a:xfrm>
          <a:prstGeom prst="rect">
            <a:avLst/>
          </a:prstGeom>
        </p:spPr>
      </p:pic>
      <p:pic>
        <p:nvPicPr>
          <p:cNvPr id="6" name="Picture 5">
            <a:extLst>
              <a:ext uri="{FF2B5EF4-FFF2-40B4-BE49-F238E27FC236}">
                <a16:creationId xmlns:a16="http://schemas.microsoft.com/office/drawing/2014/main" id="{6B56271B-193B-A946-919F-DF60FDDD58A7}"/>
              </a:ext>
            </a:extLst>
          </p:cNvPr>
          <p:cNvPicPr>
            <a:picLocks noChangeAspect="1"/>
          </p:cNvPicPr>
          <p:nvPr/>
        </p:nvPicPr>
        <p:blipFill>
          <a:blip r:embed="rId3"/>
          <a:stretch>
            <a:fillRect/>
          </a:stretch>
        </p:blipFill>
        <p:spPr>
          <a:xfrm>
            <a:off x="152400" y="2261027"/>
            <a:ext cx="4170830" cy="2401387"/>
          </a:xfrm>
          <a:prstGeom prst="rect">
            <a:avLst/>
          </a:prstGeom>
        </p:spPr>
      </p:pic>
      <p:sp>
        <p:nvSpPr>
          <p:cNvPr id="2" name="Content Placeholder 1">
            <a:extLst>
              <a:ext uri="{FF2B5EF4-FFF2-40B4-BE49-F238E27FC236}">
                <a16:creationId xmlns:a16="http://schemas.microsoft.com/office/drawing/2014/main" id="{082111BB-5764-6C4A-8CE0-C1A2777DCF69}"/>
              </a:ext>
            </a:extLst>
          </p:cNvPr>
          <p:cNvSpPr>
            <a:spLocks noGrp="1"/>
          </p:cNvSpPr>
          <p:nvPr>
            <p:ph idx="1"/>
          </p:nvPr>
        </p:nvSpPr>
        <p:spPr>
          <a:xfrm>
            <a:off x="4419600" y="2956487"/>
            <a:ext cx="4038600" cy="1742694"/>
          </a:xfrm>
        </p:spPr>
        <p:txBody>
          <a:bodyPr/>
          <a:lstStyle/>
          <a:p>
            <a:r>
              <a:rPr lang="en-US" sz="1100" dirty="0"/>
              <a:t>Batman </a:t>
            </a:r>
            <a:r>
              <a:rPr lang="en-US" sz="1100" b="1" dirty="0"/>
              <a:t>made</a:t>
            </a:r>
            <a:r>
              <a:rPr lang="en-US" sz="1100" dirty="0"/>
              <a:t> me give you the output.</a:t>
            </a:r>
          </a:p>
          <a:p>
            <a:pPr lvl="1"/>
            <a:r>
              <a:rPr lang="en-US" sz="1100" dirty="0"/>
              <a:t>I asked for</a:t>
            </a:r>
          </a:p>
          <a:p>
            <a:pPr marL="57150" indent="0">
              <a:buNone/>
            </a:pPr>
            <a:r>
              <a:rPr lang="en-US" sz="1100" i="1" dirty="0"/>
              <a:t>(</a:t>
            </a:r>
            <a:r>
              <a:rPr lang="en-US" sz="1100" i="1" dirty="0" err="1"/>
              <a:t>productLine</a:t>
            </a:r>
            <a:r>
              <a:rPr lang="en-US" sz="1100" i="1" dirty="0"/>
              <a:t>, </a:t>
            </a:r>
            <a:r>
              <a:rPr lang="en-US" sz="1100" i="1" dirty="0" err="1"/>
              <a:t>productName</a:t>
            </a:r>
            <a:r>
              <a:rPr lang="en-US" sz="1100" i="1" dirty="0"/>
              <a:t>, </a:t>
            </a:r>
            <a:r>
              <a:rPr lang="en-US" sz="1100" i="1" dirty="0" err="1"/>
              <a:t>productVendor</a:t>
            </a:r>
            <a:r>
              <a:rPr lang="en-US" sz="1100" i="1" dirty="0"/>
              <a:t>, </a:t>
            </a:r>
            <a:r>
              <a:rPr lang="en-US" sz="1100" i="1" dirty="0" err="1"/>
              <a:t>total_revenue</a:t>
            </a:r>
            <a:r>
              <a:rPr lang="en-US" sz="1100" i="1" dirty="0"/>
              <a:t>)</a:t>
            </a:r>
          </a:p>
          <a:p>
            <a:pPr marL="628650" lvl="1" indent="-171450"/>
            <a:r>
              <a:rPr lang="en-US" sz="1100" dirty="0"/>
              <a:t>I defined how to compute </a:t>
            </a:r>
            <a:r>
              <a:rPr lang="en-US" sz="1100" i="1" dirty="0" err="1"/>
              <a:t>total_value</a:t>
            </a:r>
            <a:r>
              <a:rPr lang="en-US" sz="1100" i="1" dirty="0"/>
              <a:t>.</a:t>
            </a:r>
          </a:p>
          <a:p>
            <a:pPr marL="628650" lvl="1" indent="-171450"/>
            <a:r>
              <a:rPr lang="en-US" sz="1100" dirty="0"/>
              <a:t>The output has four columns:</a:t>
            </a:r>
          </a:p>
          <a:p>
            <a:pPr marL="1028700" lvl="2" indent="-171450"/>
            <a:r>
              <a:rPr lang="en-US" sz="900" dirty="0"/>
              <a:t>3 exactly match the specification.</a:t>
            </a:r>
          </a:p>
          <a:p>
            <a:pPr marL="1028700" lvl="2" indent="-171450"/>
            <a:r>
              <a:rPr lang="en-US" sz="900" dirty="0"/>
              <a:t>The fourth is: </a:t>
            </a:r>
            <a:r>
              <a:rPr lang="en-US" sz="700" dirty="0"/>
              <a:t>Sorted descending and as a very similar label and the smallest value is barely &gt;= 150000</a:t>
            </a:r>
          </a:p>
          <a:p>
            <a:pPr marL="228600" indent="-171450"/>
            <a:r>
              <a:rPr lang="en-US" sz="1100" dirty="0"/>
              <a:t>Clearly there is a typo or the query renamed the column.</a:t>
            </a:r>
          </a:p>
          <a:p>
            <a:endParaRPr lang="en-US" sz="1200" dirty="0"/>
          </a:p>
          <a:p>
            <a:endParaRPr lang="en-US" sz="1200" dirty="0"/>
          </a:p>
        </p:txBody>
      </p:sp>
      <p:pic>
        <p:nvPicPr>
          <p:cNvPr id="3074" name="Picture 2">
            <a:extLst>
              <a:ext uri="{FF2B5EF4-FFF2-40B4-BE49-F238E27FC236}">
                <a16:creationId xmlns:a16="http://schemas.microsoft.com/office/drawing/2014/main" id="{2F813AF9-2EEC-8C49-8EDD-D1ACA6673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44319"/>
            <a:ext cx="3234202"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94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Models </a:t>
            </a:r>
            <a:endParaRPr lang="en-US" altLang="en-US" sz="1600" i="1" dirty="0">
              <a:solidFill>
                <a:schemeClr val="bg1"/>
              </a:solidFill>
            </a:endParaRP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9: NoSQL (I), Module II (I)</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(I), Module II (I)</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dirty="0"/>
              <a:t>But </a:t>
            </a:r>
            <a:r>
              <a:rPr lang="en-US" dirty="0" err="1"/>
              <a:t>OrderDetails</a:t>
            </a:r>
            <a:r>
              <a:rPr lang="en-US" dirty="0"/>
              <a:t> and Comments are somehow different from the others.</a:t>
            </a:r>
          </a:p>
          <a:p>
            <a:pPr lvl="1"/>
            <a:r>
              <a:rPr lang="en-US" dirty="0"/>
              <a:t>There are arrays of objects</a:t>
            </a:r>
          </a:p>
          <a:p>
            <a:pPr lvl="1"/>
            <a:r>
              <a:rPr lang="en-US"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187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2ED66B-4AFB-8347-9F7B-16610C5DF5D0}"/>
              </a:ext>
            </a:extLst>
          </p:cNvPr>
          <p:cNvSpPr>
            <a:spLocks noGrp="1"/>
          </p:cNvSpPr>
          <p:nvPr>
            <p:ph idx="1"/>
          </p:nvPr>
        </p:nvSpPr>
        <p:spPr>
          <a:xfrm>
            <a:off x="152400" y="590550"/>
            <a:ext cx="4267200" cy="4038600"/>
          </a:xfrm>
        </p:spPr>
        <p:txBody>
          <a:bodyPr/>
          <a:lstStyle/>
          <a:p>
            <a:r>
              <a:rPr lang="en-US" sz="1600" dirty="0"/>
              <a:t>The data is nested:</a:t>
            </a:r>
          </a:p>
          <a:p>
            <a:pPr lvl="1"/>
            <a:r>
              <a:rPr lang="en-US" sz="1400" dirty="0"/>
              <a:t>Post contains multiple</a:t>
            </a:r>
          </a:p>
          <a:p>
            <a:pPr lvl="2"/>
            <a:r>
              <a:rPr lang="en-US" sz="1200" dirty="0"/>
              <a:t>Follow-ups which contain multiple</a:t>
            </a:r>
          </a:p>
          <a:p>
            <a:pPr lvl="3"/>
            <a:r>
              <a:rPr lang="en-US" sz="1100" dirty="0"/>
              <a:t>Comments</a:t>
            </a:r>
          </a:p>
          <a:p>
            <a:r>
              <a:rPr lang="en-US" sz="1600" dirty="0"/>
              <a:t>There are multi-valued attributes,</a:t>
            </a:r>
            <a:br>
              <a:rPr lang="en-US" sz="1600" dirty="0"/>
            </a:br>
            <a:r>
              <a:rPr lang="en-US" sz="1600" dirty="0"/>
              <a:t>e.g. Labels: [HW1, HW2, ... ...]</a:t>
            </a:r>
          </a:p>
          <a:p>
            <a:r>
              <a:rPr lang="en-US" sz="1600" dirty="0"/>
              <a:t>There are a lot of “optional values:”</a:t>
            </a:r>
          </a:p>
          <a:p>
            <a:pPr lvl="1"/>
            <a:r>
              <a:rPr lang="en-US" sz="1400" dirty="0"/>
              <a:t>Good Answer</a:t>
            </a:r>
          </a:p>
          <a:p>
            <a:pPr lvl="1"/>
            <a:r>
              <a:rPr lang="en-US" sz="1400" dirty="0"/>
              <a:t>Helpful</a:t>
            </a:r>
          </a:p>
          <a:p>
            <a:pPr lvl="1"/>
            <a:r>
              <a:rPr lang="en-US" sz="1400" dirty="0"/>
              <a:t>Pinned</a:t>
            </a:r>
          </a:p>
          <a:p>
            <a:pPr lvl="1"/>
            <a:r>
              <a:rPr lang="en-US" sz="1400" dirty="0"/>
              <a:t>Visibility</a:t>
            </a:r>
          </a:p>
          <a:p>
            <a:pPr lvl="1"/>
            <a:r>
              <a:rPr lang="en-US" sz="1400" dirty="0"/>
              <a:t>Poll values</a:t>
            </a:r>
          </a:p>
          <a:p>
            <a:pPr lvl="1"/>
            <a:r>
              <a:rPr lang="en-US" sz="1400" dirty="0"/>
              <a:t>... ...</a:t>
            </a:r>
          </a:p>
          <a:p>
            <a:r>
              <a:rPr lang="en-US" sz="1600" dirty="0"/>
              <a:t>The Relational Model does not handle</a:t>
            </a:r>
            <a:br>
              <a:rPr lang="en-US" sz="1600" dirty="0"/>
            </a:br>
            <a:r>
              <a:rPr lang="en-US" sz="1600" dirty="0"/>
              <a:t>this type of data well.</a:t>
            </a:r>
          </a:p>
        </p:txBody>
      </p:sp>
      <p:sp>
        <p:nvSpPr>
          <p:cNvPr id="3" name="Title 2">
            <a:extLst>
              <a:ext uri="{FF2B5EF4-FFF2-40B4-BE49-F238E27FC236}">
                <a16:creationId xmlns:a16="http://schemas.microsoft.com/office/drawing/2014/main" id="{37C4FAD8-5534-CE4F-AC98-1AB0DD1A89CC}"/>
              </a:ext>
            </a:extLst>
          </p:cNvPr>
          <p:cNvSpPr>
            <a:spLocks noGrp="1"/>
          </p:cNvSpPr>
          <p:nvPr>
            <p:ph type="title"/>
          </p:nvPr>
        </p:nvSpPr>
        <p:spPr/>
        <p:txBody>
          <a:bodyPr/>
          <a:lstStyle/>
          <a:p>
            <a:r>
              <a:rPr lang="en-US" dirty="0"/>
              <a:t>Consider Piazza</a:t>
            </a:r>
          </a:p>
        </p:txBody>
      </p:sp>
      <p:pic>
        <p:nvPicPr>
          <p:cNvPr id="4" name="Picture 3">
            <a:extLst>
              <a:ext uri="{FF2B5EF4-FFF2-40B4-BE49-F238E27FC236}">
                <a16:creationId xmlns:a16="http://schemas.microsoft.com/office/drawing/2014/main" id="{4CBC92B6-D21E-384B-9714-AD6761374D3D}"/>
              </a:ext>
            </a:extLst>
          </p:cNvPr>
          <p:cNvPicPr>
            <a:picLocks noChangeAspect="1"/>
          </p:cNvPicPr>
          <p:nvPr/>
        </p:nvPicPr>
        <p:blipFill>
          <a:blip r:embed="rId2"/>
          <a:stretch>
            <a:fillRect/>
          </a:stretch>
        </p:blipFill>
        <p:spPr>
          <a:xfrm>
            <a:off x="4547839" y="133350"/>
            <a:ext cx="4514389" cy="4419600"/>
          </a:xfrm>
          <a:prstGeom prst="rect">
            <a:avLst/>
          </a:prstGeom>
        </p:spPr>
      </p:pic>
    </p:spTree>
    <p:extLst>
      <p:ext uri="{BB962C8B-B14F-4D97-AF65-F5344CB8AC3E}">
        <p14:creationId xmlns:p14="http://schemas.microsoft.com/office/powerpoint/2010/main" val="4202211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34264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72011</TotalTime>
  <Words>7091</Words>
  <Application>Microsoft Macintosh PowerPoint</Application>
  <PresentationFormat>On-screen Show (16:9)</PresentationFormat>
  <Paragraphs>783</Paragraphs>
  <Slides>110</Slides>
  <Notes>37</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110</vt:i4>
      </vt:variant>
    </vt:vector>
  </HeadingPairs>
  <TitlesOfParts>
    <vt:vector size="133"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4_db-5-grey</vt:lpstr>
      <vt:lpstr>1_Office Theme</vt:lpstr>
      <vt:lpstr>2_Office Theme</vt:lpstr>
      <vt:lpstr>3_db-5-grey</vt:lpstr>
      <vt:lpstr>5_db-5-grey</vt:lpstr>
      <vt:lpstr>Dell_16x9_Template</vt:lpstr>
      <vt:lpstr>3_Office Theme</vt:lpstr>
      <vt:lpstr>PowerPoint Presentation</vt:lpstr>
      <vt:lpstr>PowerPoint Presentation</vt:lpstr>
      <vt:lpstr>Today’s Contents</vt:lpstr>
      <vt:lpstr>PowerPoint Presentation</vt:lpstr>
      <vt:lpstr>Kids These Days ... ...</vt:lpstr>
      <vt:lpstr>Show Initiative</vt:lpstr>
      <vt:lpstr>Requirements Documents are Confusing</vt:lpstr>
      <vt:lpstr>Requirements Documents are Confusing</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Example Document – An Order</vt:lpstr>
      <vt:lpstr>Simplistic Classification (https://medium.com/swlh/4-types-of-nosql-databases-d88ad21f7d3b)</vt:lpstr>
      <vt:lpstr>Consider Piazza</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605</cp:revision>
  <cp:lastPrinted>2021-09-23T10:10:07Z</cp:lastPrinted>
  <dcterms:created xsi:type="dcterms:W3CDTF">2010-04-12T23:12:02Z</dcterms:created>
  <dcterms:modified xsi:type="dcterms:W3CDTF">2022-03-25T10:31:40Z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